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芫荽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embeddings/oleObject7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embeddings/oleObject8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embeddings/oleObject9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embeddings/oleObject10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embeddings/oleObject11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embeddings/oleObject12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embeddings/oleObject13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embeddings/oleObject14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embeddings/oleObject15.bin" Type="http://schemas.openxmlformats.org/officeDocument/2006/relationships/oleObjec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embeddings/oleObject16.bin" Type="http://schemas.openxmlformats.org/officeDocument/2006/relationships/oleObjec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embeddings/oleObject17.bin" Type="http://schemas.openxmlformats.org/officeDocument/2006/relationships/oleObjec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embeddings/oleObject18.bin" Type="http://schemas.openxmlformats.org/officeDocument/2006/relationships/oleObjec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embeddings/oleObject19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embeddings/oleObject20.bin" Type="http://schemas.openxmlformats.org/officeDocument/2006/relationships/oleObjec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embeddings/oleObject21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468" y="5714491"/>
            <a:ext cx="5087065" cy="3039579"/>
            <a:chOff x="0" y="0"/>
            <a:chExt cx="1339803" cy="800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9803" cy="800548"/>
            </a:xfrm>
            <a:custGeom>
              <a:avLst/>
              <a:gdLst/>
              <a:ahLst/>
              <a:cxnLst/>
              <a:rect r="r" b="b" t="t" l="l"/>
              <a:pathLst>
                <a:path h="800548" w="1339803">
                  <a:moveTo>
                    <a:pt x="152188" y="0"/>
                  </a:moveTo>
                  <a:lnTo>
                    <a:pt x="1187615" y="0"/>
                  </a:lnTo>
                  <a:cubicBezTo>
                    <a:pt x="1227977" y="0"/>
                    <a:pt x="1266687" y="16034"/>
                    <a:pt x="1295228" y="44575"/>
                  </a:cubicBezTo>
                  <a:cubicBezTo>
                    <a:pt x="1323769" y="73116"/>
                    <a:pt x="1339803" y="111825"/>
                    <a:pt x="1339803" y="152188"/>
                  </a:cubicBezTo>
                  <a:lnTo>
                    <a:pt x="1339803" y="648359"/>
                  </a:lnTo>
                  <a:cubicBezTo>
                    <a:pt x="1339803" y="688722"/>
                    <a:pt x="1323769" y="727432"/>
                    <a:pt x="1295228" y="755973"/>
                  </a:cubicBezTo>
                  <a:cubicBezTo>
                    <a:pt x="1266687" y="784514"/>
                    <a:pt x="1227977" y="800548"/>
                    <a:pt x="1187615" y="800548"/>
                  </a:cubicBezTo>
                  <a:lnTo>
                    <a:pt x="152188" y="800548"/>
                  </a:lnTo>
                  <a:cubicBezTo>
                    <a:pt x="111825" y="800548"/>
                    <a:pt x="73116" y="784514"/>
                    <a:pt x="44575" y="755973"/>
                  </a:cubicBezTo>
                  <a:cubicBezTo>
                    <a:pt x="16034" y="727432"/>
                    <a:pt x="0" y="688722"/>
                    <a:pt x="0" y="648359"/>
                  </a:cubicBezTo>
                  <a:lnTo>
                    <a:pt x="0" y="152188"/>
                  </a:lnTo>
                  <a:cubicBezTo>
                    <a:pt x="0" y="111825"/>
                    <a:pt x="16034" y="73116"/>
                    <a:pt x="44575" y="44575"/>
                  </a:cubicBezTo>
                  <a:cubicBezTo>
                    <a:pt x="73116" y="16034"/>
                    <a:pt x="111825" y="0"/>
                    <a:pt x="152188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9803" cy="876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第三組: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陳荔群 41043218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曾聖傑 41043220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蘇于驊 41043255</a:t>
              </a: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梁詠琳 41048110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9593" y="1591106"/>
            <a:ext cx="3308815" cy="718971"/>
            <a:chOff x="0" y="0"/>
            <a:chExt cx="871457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資料庫系統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893236" y="7779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93236" y="90075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0825" y="2609860"/>
            <a:ext cx="11205356" cy="2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E-Commerce </a:t>
            </a:r>
          </a:p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電商平台資料庫設計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489593" y="8790093"/>
            <a:ext cx="3308815" cy="718971"/>
            <a:chOff x="0" y="0"/>
            <a:chExt cx="871457" cy="1893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指導老師:江季翰老師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754719" y="971550"/>
            <a:ext cx="4456956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簡報日期：2025/06/04（三）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Order（訂單）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028700" y="1747671"/>
          <a:ext cx="2514600" cy="2095500"/>
        </p:xfrm>
        <a:graphic>
          <a:graphicData uri="http://schemas.openxmlformats.org/presentationml/2006/ole">
            <p:oleObj imgW="3009900" imgH="2590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OrderItem（訂單項目）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028700" y="1866684"/>
          <a:ext cx="2514600" cy="2514600"/>
        </p:xfrm>
        <a:graphic>
          <a:graphicData uri="http://schemas.openxmlformats.org/presentationml/2006/ole">
            <p:oleObj imgW="3009900" imgH="3009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Review（商品評價）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028700" y="1866684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823613"/>
            <a:ext cx="8976790" cy="278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77581" y="4236657"/>
            <a:ext cx="9843631" cy="4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主鍵唯一性：每筆商品、訂單、使用者皆有唯一 ID。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外鍵約束：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商品屬於某賣家（Product.seller_id -&gt; Seller.id）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訂單屬於某買家（Order.customer_id -&gt; Customer.id）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庫存限制：商品庫存數量不得為負。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付款狀態驗證：僅當付款成功後，訂單狀態才能從「未付款」轉為「處理中」。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評價限制：使用者只能針對已完成的訂單商品進行評價一次。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唯一性：每個使用者帳號的 Email 必須唯一。</a:t>
            </a:r>
          </a:p>
          <a:p>
            <a:pPr algn="just">
              <a:lnSpc>
                <a:spcPts val="352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19266" y="1164156"/>
            <a:ext cx="9418566" cy="7958688"/>
          </a:xfrm>
          <a:custGeom>
            <a:avLst/>
            <a:gdLst/>
            <a:ahLst/>
            <a:cxnLst/>
            <a:rect r="r" b="b" t="t" l="l"/>
            <a:pathLst>
              <a:path h="7958688" w="9418566">
                <a:moveTo>
                  <a:pt x="0" y="0"/>
                </a:moveTo>
                <a:lnTo>
                  <a:pt x="9418566" y="0"/>
                </a:lnTo>
                <a:lnTo>
                  <a:pt x="9418566" y="7958688"/>
                </a:lnTo>
                <a:lnTo>
                  <a:pt x="0" y="795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98823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1546791" y="3220687"/>
          <a:ext cx="6286500" cy="1676400"/>
        </p:xfrm>
        <a:graphic>
          <a:graphicData uri="http://schemas.openxmlformats.org/presentationml/2006/ole">
            <p:oleObj imgW="7543800" imgH="2933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234452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46791" y="3220687"/>
          <a:ext cx="6286500" cy="1676400"/>
        </p:xfrm>
        <a:graphic>
          <a:graphicData uri="http://schemas.openxmlformats.org/presentationml/2006/ole">
            <p:oleObj imgW="7543800" imgH="2933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60949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3.Admin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（管理員）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78709" y="4002351"/>
          <a:ext cx="6286500" cy="1676400"/>
        </p:xfrm>
        <a:graphic>
          <a:graphicData uri="http://schemas.openxmlformats.org/presentationml/2006/ole">
            <p:oleObj imgW="7543800" imgH="2933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643194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78709" y="3128591"/>
          <a:ext cx="6286500" cy="2933700"/>
        </p:xfrm>
        <a:graphic>
          <a:graphicData uri="http://schemas.openxmlformats.org/presentationml/2006/ole">
            <p:oleObj imgW="7543800" imgH="4191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326040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20614" y="3322329"/>
          <a:ext cx="6286500" cy="2095500"/>
        </p:xfrm>
        <a:graphic>
          <a:graphicData uri="http://schemas.openxmlformats.org/presentationml/2006/ole">
            <p:oleObj imgW="7543800" imgH="3352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7699" y="1028700"/>
            <a:ext cx="7431601" cy="8229600"/>
            <a:chOff x="0" y="0"/>
            <a:chExt cx="664294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294" cy="735625"/>
            </a:xfrm>
            <a:custGeom>
              <a:avLst/>
              <a:gdLst/>
              <a:ahLst/>
              <a:cxnLst/>
              <a:rect r="r" b="b" t="t" l="l"/>
              <a:pathLst>
                <a:path h="735625" w="664294">
                  <a:moveTo>
                    <a:pt x="104176" y="0"/>
                  </a:moveTo>
                  <a:lnTo>
                    <a:pt x="560118" y="0"/>
                  </a:lnTo>
                  <a:cubicBezTo>
                    <a:pt x="617653" y="0"/>
                    <a:pt x="664294" y="46641"/>
                    <a:pt x="664294" y="104176"/>
                  </a:cubicBezTo>
                  <a:lnTo>
                    <a:pt x="664294" y="631449"/>
                  </a:lnTo>
                  <a:cubicBezTo>
                    <a:pt x="664294" y="659078"/>
                    <a:pt x="653318" y="685576"/>
                    <a:pt x="633781" y="705113"/>
                  </a:cubicBezTo>
                  <a:cubicBezTo>
                    <a:pt x="614245" y="724649"/>
                    <a:pt x="587747" y="735625"/>
                    <a:pt x="560118" y="735625"/>
                  </a:cubicBezTo>
                  <a:lnTo>
                    <a:pt x="104176" y="735625"/>
                  </a:lnTo>
                  <a:cubicBezTo>
                    <a:pt x="76547" y="735625"/>
                    <a:pt x="50049" y="724649"/>
                    <a:pt x="30512" y="705113"/>
                  </a:cubicBezTo>
                  <a:cubicBezTo>
                    <a:pt x="10976" y="685576"/>
                    <a:pt x="0" y="659078"/>
                    <a:pt x="0" y="631449"/>
                  </a:cubicBezTo>
                  <a:lnTo>
                    <a:pt x="0" y="104176"/>
                  </a:lnTo>
                  <a:cubicBezTo>
                    <a:pt x="0" y="76547"/>
                    <a:pt x="10976" y="50049"/>
                    <a:pt x="30512" y="30512"/>
                  </a:cubicBezTo>
                  <a:cubicBezTo>
                    <a:pt x="50049" y="10976"/>
                    <a:pt x="76547" y="0"/>
                    <a:pt x="10417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4294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7699" y="4241702"/>
            <a:ext cx="7431601" cy="5016598"/>
            <a:chOff x="0" y="0"/>
            <a:chExt cx="1957294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7699" y="1028700"/>
            <a:ext cx="7431601" cy="5016598"/>
            <a:chOff x="0" y="0"/>
            <a:chExt cx="1957294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21789" y="1634895"/>
            <a:ext cx="5843422" cy="7017209"/>
          </a:xfrm>
          <a:custGeom>
            <a:avLst/>
            <a:gdLst/>
            <a:ahLst/>
            <a:cxnLst/>
            <a:rect r="r" b="b" t="t" l="l"/>
            <a:pathLst>
              <a:path h="7017209" w="5843422">
                <a:moveTo>
                  <a:pt x="0" y="0"/>
                </a:moveTo>
                <a:lnTo>
                  <a:pt x="5843421" y="0"/>
                </a:lnTo>
                <a:lnTo>
                  <a:pt x="5843421" y="7017210"/>
                </a:lnTo>
                <a:lnTo>
                  <a:pt x="0" y="7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2399" y="3340459"/>
            <a:ext cx="7129853" cy="598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</a:t>
            </a:r>
            <a:r>
              <a:rPr lang="en-US" sz="3999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 Diagram與詳細說明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完整DB Schema與說明</a:t>
            </a:r>
          </a:p>
          <a:p>
            <a:pPr algn="just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 spc="-143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2399" y="1670312"/>
            <a:ext cx="6600567" cy="10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4924068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（訂單項目）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34747" y="3322329"/>
          <a:ext cx="6286500" cy="2095500"/>
        </p:xfrm>
        <a:graphic>
          <a:graphicData uri="http://schemas.openxmlformats.org/presentationml/2006/ole">
            <p:oleObj imgW="7543800" imgH="3352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09" y="2540580"/>
            <a:ext cx="426862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</a:t>
            </a: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（商品評價）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578709" y="3128591"/>
          <a:ext cx="6286500" cy="2933700"/>
        </p:xfrm>
        <a:graphic>
          <a:graphicData uri="http://schemas.openxmlformats.org/presentationml/2006/ole">
            <p:oleObj imgW="7543800" imgH="4191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8051" y="1906239"/>
            <a:ext cx="10202632" cy="6976050"/>
          </a:xfrm>
          <a:custGeom>
            <a:avLst/>
            <a:gdLst/>
            <a:ahLst/>
            <a:cxnLst/>
            <a:rect r="r" b="b" t="t" l="l"/>
            <a:pathLst>
              <a:path h="6976050" w="10202632">
                <a:moveTo>
                  <a:pt x="0" y="0"/>
                </a:moveTo>
                <a:lnTo>
                  <a:pt x="10202633" y="0"/>
                </a:lnTo>
                <a:lnTo>
                  <a:pt x="10202633" y="6976049"/>
                </a:lnTo>
                <a:lnTo>
                  <a:pt x="0" y="697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892388" y="1152525"/>
            <a:ext cx="15721756" cy="175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完整DB Schema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與說明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3643453"/>
            <a:ext cx="7400402" cy="3428925"/>
          </a:xfrm>
          <a:custGeom>
            <a:avLst/>
            <a:gdLst/>
            <a:ahLst/>
            <a:cxnLst/>
            <a:rect r="r" b="b" t="t" l="l"/>
            <a:pathLst>
              <a:path h="3428925" w="7400402">
                <a:moveTo>
                  <a:pt x="0" y="0"/>
                </a:moveTo>
                <a:lnTo>
                  <a:pt x="7400402" y="0"/>
                </a:lnTo>
                <a:lnTo>
                  <a:pt x="7400402" y="3428926"/>
                </a:lnTo>
                <a:lnTo>
                  <a:pt x="0" y="342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7774541"/>
            <a:ext cx="7400402" cy="1251071"/>
          </a:xfrm>
          <a:custGeom>
            <a:avLst/>
            <a:gdLst/>
            <a:ahLst/>
            <a:cxnLst/>
            <a:rect r="r" b="b" t="t" l="l"/>
            <a:pathLst>
              <a:path h="1251071" w="7400402">
                <a:moveTo>
                  <a:pt x="0" y="0"/>
                </a:moveTo>
                <a:lnTo>
                  <a:pt x="7400402" y="0"/>
                </a:lnTo>
                <a:lnTo>
                  <a:pt x="7400402" y="1251071"/>
                </a:lnTo>
                <a:lnTo>
                  <a:pt x="0" y="1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835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CustomerPublicInfo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483560" y="7110522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0019" y="1766890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graphicFrame>
        <p:nvGraphicFramePr>
          <p:cNvPr name="Object 13" id="13"/>
          <p:cNvGraphicFramePr/>
          <p:nvPr/>
        </p:nvGraphicFramePr>
        <p:xfrm>
          <a:off x="1782742" y="3214621"/>
          <a:ext cx="2514600" cy="1257300"/>
        </p:xfrm>
        <a:graphic>
          <a:graphicData uri="http://schemas.openxmlformats.org/presentationml/2006/ole">
            <p:oleObj imgW="3009900" imgH="1752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3596" y="6366939"/>
            <a:ext cx="15489319" cy="2658673"/>
            <a:chOff x="0" y="0"/>
            <a:chExt cx="1425446" cy="244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5447" cy="244672"/>
            </a:xfrm>
            <a:custGeom>
              <a:avLst/>
              <a:gdLst/>
              <a:ahLst/>
              <a:cxnLst/>
              <a:rect r="r" b="b" t="t" l="l"/>
              <a:pathLst>
                <a:path h="244672" w="1425447">
                  <a:moveTo>
                    <a:pt x="49982" y="0"/>
                  </a:moveTo>
                  <a:lnTo>
                    <a:pt x="1375464" y="0"/>
                  </a:lnTo>
                  <a:cubicBezTo>
                    <a:pt x="1388720" y="0"/>
                    <a:pt x="1401434" y="5266"/>
                    <a:pt x="1410807" y="14639"/>
                  </a:cubicBezTo>
                  <a:cubicBezTo>
                    <a:pt x="1420181" y="24013"/>
                    <a:pt x="1425447" y="36726"/>
                    <a:pt x="1425447" y="49982"/>
                  </a:cubicBezTo>
                  <a:lnTo>
                    <a:pt x="1425447" y="194689"/>
                  </a:lnTo>
                  <a:cubicBezTo>
                    <a:pt x="1425447" y="207945"/>
                    <a:pt x="1420181" y="220659"/>
                    <a:pt x="1410807" y="230032"/>
                  </a:cubicBezTo>
                  <a:cubicBezTo>
                    <a:pt x="1401434" y="239406"/>
                    <a:pt x="1388720" y="244672"/>
                    <a:pt x="1375464" y="244672"/>
                  </a:cubicBezTo>
                  <a:lnTo>
                    <a:pt x="49982" y="244672"/>
                  </a:lnTo>
                  <a:cubicBezTo>
                    <a:pt x="36726" y="244672"/>
                    <a:pt x="24013" y="239406"/>
                    <a:pt x="14639" y="230032"/>
                  </a:cubicBezTo>
                  <a:cubicBezTo>
                    <a:pt x="5266" y="220659"/>
                    <a:pt x="0" y="207945"/>
                    <a:pt x="0" y="194689"/>
                  </a:cubicBezTo>
                  <a:lnTo>
                    <a:pt x="0" y="49982"/>
                  </a:lnTo>
                  <a:cubicBezTo>
                    <a:pt x="0" y="36726"/>
                    <a:pt x="5266" y="24013"/>
                    <a:pt x="14639" y="14639"/>
                  </a:cubicBezTo>
                  <a:cubicBezTo>
                    <a:pt x="24013" y="5266"/>
                    <a:pt x="36726" y="0"/>
                    <a:pt x="49982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25446" cy="30182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63075" y="3411662"/>
            <a:ext cx="5330245" cy="2955277"/>
          </a:xfrm>
          <a:custGeom>
            <a:avLst/>
            <a:gdLst/>
            <a:ahLst/>
            <a:cxnLst/>
            <a:rect r="r" b="b" t="t" l="l"/>
            <a:pathLst>
              <a:path h="2955277" w="5330245">
                <a:moveTo>
                  <a:pt x="0" y="0"/>
                </a:moveTo>
                <a:lnTo>
                  <a:pt x="5330245" y="0"/>
                </a:lnTo>
                <a:lnTo>
                  <a:pt x="5330245" y="2955277"/>
                </a:lnTo>
                <a:lnTo>
                  <a:pt x="0" y="2955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3596" y="3691829"/>
            <a:ext cx="7403513" cy="903201"/>
          </a:xfrm>
          <a:custGeom>
            <a:avLst/>
            <a:gdLst/>
            <a:ahLst/>
            <a:cxnLst/>
            <a:rect r="r" b="b" t="t" l="l"/>
            <a:pathLst>
              <a:path h="903201" w="7403513">
                <a:moveTo>
                  <a:pt x="0" y="0"/>
                </a:moveTo>
                <a:lnTo>
                  <a:pt x="7403514" y="0"/>
                </a:lnTo>
                <a:lnTo>
                  <a:pt x="7403514" y="903201"/>
                </a:lnTo>
                <a:lnTo>
                  <a:pt x="0" y="903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02635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SellerStats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47099" y="2698053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0286" y="6290739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graphicFrame>
        <p:nvGraphicFramePr>
          <p:cNvPr name="Object 13" id="13"/>
          <p:cNvGraphicFramePr/>
          <p:nvPr/>
        </p:nvGraphicFramePr>
        <p:xfrm>
          <a:off x="2190286" y="6970189"/>
          <a:ext cx="5029200" cy="838200"/>
        </p:xfrm>
        <a:graphic>
          <a:graphicData uri="http://schemas.openxmlformats.org/presentationml/2006/ole">
            <p:oleObj imgW="6032500" imgH="1841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6194542"/>
            <a:ext cx="15710597" cy="2831070"/>
            <a:chOff x="0" y="0"/>
            <a:chExt cx="1445810" cy="260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810" cy="260537"/>
            </a:xfrm>
            <a:custGeom>
              <a:avLst/>
              <a:gdLst/>
              <a:ahLst/>
              <a:cxnLst/>
              <a:rect r="r" b="b" t="t" l="l"/>
              <a:pathLst>
                <a:path h="260537" w="1445810">
                  <a:moveTo>
                    <a:pt x="49278" y="0"/>
                  </a:moveTo>
                  <a:lnTo>
                    <a:pt x="1396532" y="0"/>
                  </a:lnTo>
                  <a:cubicBezTo>
                    <a:pt x="1423747" y="0"/>
                    <a:pt x="1445810" y="22063"/>
                    <a:pt x="1445810" y="49278"/>
                  </a:cubicBezTo>
                  <a:lnTo>
                    <a:pt x="1445810" y="211259"/>
                  </a:lnTo>
                  <a:cubicBezTo>
                    <a:pt x="1445810" y="238474"/>
                    <a:pt x="1423747" y="260537"/>
                    <a:pt x="1396532" y="260537"/>
                  </a:cubicBezTo>
                  <a:lnTo>
                    <a:pt x="49278" y="260537"/>
                  </a:lnTo>
                  <a:cubicBezTo>
                    <a:pt x="22063" y="260537"/>
                    <a:pt x="0" y="238474"/>
                    <a:pt x="0" y="211259"/>
                  </a:cubicBezTo>
                  <a:lnTo>
                    <a:pt x="0" y="49278"/>
                  </a:lnTo>
                  <a:cubicBezTo>
                    <a:pt x="0" y="22063"/>
                    <a:pt x="22063" y="0"/>
                    <a:pt x="492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5810" cy="31768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72600" y="3411662"/>
            <a:ext cx="3181730" cy="2782880"/>
          </a:xfrm>
          <a:custGeom>
            <a:avLst/>
            <a:gdLst/>
            <a:ahLst/>
            <a:cxnLst/>
            <a:rect r="r" b="b" t="t" l="l"/>
            <a:pathLst>
              <a:path h="2782880" w="3181730">
                <a:moveTo>
                  <a:pt x="0" y="0"/>
                </a:moveTo>
                <a:lnTo>
                  <a:pt x="3181730" y="0"/>
                </a:lnTo>
                <a:lnTo>
                  <a:pt x="3181730" y="2782880"/>
                </a:lnTo>
                <a:lnTo>
                  <a:pt x="0" y="27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4743" y="3595531"/>
            <a:ext cx="5960457" cy="940363"/>
          </a:xfrm>
          <a:custGeom>
            <a:avLst/>
            <a:gdLst/>
            <a:ahLst/>
            <a:cxnLst/>
            <a:rect r="r" b="b" t="t" l="l"/>
            <a:pathLst>
              <a:path h="940363" w="5960457">
                <a:moveTo>
                  <a:pt x="0" y="0"/>
                </a:moveTo>
                <a:lnTo>
                  <a:pt x="5960457" y="0"/>
                </a:lnTo>
                <a:lnTo>
                  <a:pt x="5960457" y="940363"/>
                </a:lnTo>
                <a:lnTo>
                  <a:pt x="0" y="940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121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HighPricedProducts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aphicFrame>
        <p:nvGraphicFramePr>
          <p:cNvPr name="Object 11" id="11"/>
          <p:cNvGraphicFramePr/>
          <p:nvPr/>
        </p:nvGraphicFramePr>
        <p:xfrm>
          <a:off x="1908658" y="6797792"/>
          <a:ext cx="7543800" cy="1257300"/>
        </p:xfrm>
        <a:graphic>
          <a:graphicData uri="http://schemas.openxmlformats.org/presentationml/2006/ole">
            <p:oleObj imgW="9042400" imgH="2755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2252180" y="6118342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7099" y="2698053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6194542"/>
            <a:ext cx="15720896" cy="2831070"/>
            <a:chOff x="0" y="0"/>
            <a:chExt cx="1446758" cy="260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6758" cy="260537"/>
            </a:xfrm>
            <a:custGeom>
              <a:avLst/>
              <a:gdLst/>
              <a:ahLst/>
              <a:cxnLst/>
              <a:rect r="r" b="b" t="t" l="l"/>
              <a:pathLst>
                <a:path h="260537" w="1446758">
                  <a:moveTo>
                    <a:pt x="49246" y="0"/>
                  </a:moveTo>
                  <a:lnTo>
                    <a:pt x="1397512" y="0"/>
                  </a:lnTo>
                  <a:cubicBezTo>
                    <a:pt x="1424710" y="0"/>
                    <a:pt x="1446758" y="22048"/>
                    <a:pt x="1446758" y="49246"/>
                  </a:cubicBezTo>
                  <a:lnTo>
                    <a:pt x="1446758" y="211291"/>
                  </a:lnTo>
                  <a:cubicBezTo>
                    <a:pt x="1446758" y="224352"/>
                    <a:pt x="1441570" y="236878"/>
                    <a:pt x="1432334" y="246113"/>
                  </a:cubicBezTo>
                  <a:cubicBezTo>
                    <a:pt x="1423099" y="255348"/>
                    <a:pt x="1410573" y="260537"/>
                    <a:pt x="1397512" y="260537"/>
                  </a:cubicBezTo>
                  <a:lnTo>
                    <a:pt x="49246" y="260537"/>
                  </a:lnTo>
                  <a:cubicBezTo>
                    <a:pt x="22048" y="260537"/>
                    <a:pt x="0" y="238489"/>
                    <a:pt x="0" y="211291"/>
                  </a:cubicBezTo>
                  <a:lnTo>
                    <a:pt x="0" y="49246"/>
                  </a:lnTo>
                  <a:cubicBezTo>
                    <a:pt x="0" y="22048"/>
                    <a:pt x="22048" y="0"/>
                    <a:pt x="4924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6758" cy="31768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34500" y="3411662"/>
            <a:ext cx="5360820" cy="2782880"/>
          </a:xfrm>
          <a:custGeom>
            <a:avLst/>
            <a:gdLst/>
            <a:ahLst/>
            <a:cxnLst/>
            <a:rect r="r" b="b" t="t" l="l"/>
            <a:pathLst>
              <a:path h="2782880" w="5360820">
                <a:moveTo>
                  <a:pt x="0" y="0"/>
                </a:moveTo>
                <a:lnTo>
                  <a:pt x="5360820" y="0"/>
                </a:lnTo>
                <a:lnTo>
                  <a:pt x="5360820" y="2782880"/>
                </a:lnTo>
                <a:lnTo>
                  <a:pt x="0" y="27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4052" y="3411662"/>
            <a:ext cx="7663665" cy="959833"/>
          </a:xfrm>
          <a:custGeom>
            <a:avLst/>
            <a:gdLst/>
            <a:ahLst/>
            <a:cxnLst/>
            <a:rect r="r" b="b" t="t" l="l"/>
            <a:pathLst>
              <a:path h="959833" w="7663665">
                <a:moveTo>
                  <a:pt x="0" y="0"/>
                </a:moveTo>
                <a:lnTo>
                  <a:pt x="7663665" y="0"/>
                </a:lnTo>
                <a:lnTo>
                  <a:pt x="7663665" y="959833"/>
                </a:lnTo>
                <a:lnTo>
                  <a:pt x="0" y="959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740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OrderSummary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aphicFrame>
        <p:nvGraphicFramePr>
          <p:cNvPr name="Object 11" id="11"/>
          <p:cNvGraphicFramePr/>
          <p:nvPr/>
        </p:nvGraphicFramePr>
        <p:xfrm>
          <a:off x="1888235" y="7126209"/>
          <a:ext cx="6286500" cy="838200"/>
        </p:xfrm>
        <a:graphic>
          <a:graphicData uri="http://schemas.openxmlformats.org/presentationml/2006/ole">
            <p:oleObj imgW="7543800" imgH="2095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2190286" y="6290739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7099" y="2698053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6238305"/>
            <a:ext cx="15614200" cy="2787307"/>
            <a:chOff x="0" y="0"/>
            <a:chExt cx="1436939" cy="256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6939" cy="256509"/>
            </a:xfrm>
            <a:custGeom>
              <a:avLst/>
              <a:gdLst/>
              <a:ahLst/>
              <a:cxnLst/>
              <a:rect r="r" b="b" t="t" l="l"/>
              <a:pathLst>
                <a:path h="256509" w="1436939">
                  <a:moveTo>
                    <a:pt x="49583" y="0"/>
                  </a:moveTo>
                  <a:lnTo>
                    <a:pt x="1387356" y="0"/>
                  </a:lnTo>
                  <a:cubicBezTo>
                    <a:pt x="1414740" y="0"/>
                    <a:pt x="1436939" y="22199"/>
                    <a:pt x="1436939" y="49583"/>
                  </a:cubicBezTo>
                  <a:lnTo>
                    <a:pt x="1436939" y="206927"/>
                  </a:lnTo>
                  <a:cubicBezTo>
                    <a:pt x="1436939" y="234311"/>
                    <a:pt x="1414740" y="256509"/>
                    <a:pt x="1387356" y="256509"/>
                  </a:cubicBezTo>
                  <a:lnTo>
                    <a:pt x="49583" y="256509"/>
                  </a:lnTo>
                  <a:cubicBezTo>
                    <a:pt x="22199" y="256509"/>
                    <a:pt x="0" y="234311"/>
                    <a:pt x="0" y="206927"/>
                  </a:cubicBezTo>
                  <a:lnTo>
                    <a:pt x="0" y="49583"/>
                  </a:lnTo>
                  <a:cubicBezTo>
                    <a:pt x="0" y="22199"/>
                    <a:pt x="22199" y="0"/>
                    <a:pt x="4958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6939" cy="313659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72600" y="3411662"/>
            <a:ext cx="5213342" cy="2826643"/>
          </a:xfrm>
          <a:custGeom>
            <a:avLst/>
            <a:gdLst/>
            <a:ahLst/>
            <a:cxnLst/>
            <a:rect r="r" b="b" t="t" l="l"/>
            <a:pathLst>
              <a:path h="2826643" w="5213342">
                <a:moveTo>
                  <a:pt x="0" y="0"/>
                </a:moveTo>
                <a:lnTo>
                  <a:pt x="5213342" y="0"/>
                </a:lnTo>
                <a:lnTo>
                  <a:pt x="5213342" y="2826643"/>
                </a:lnTo>
                <a:lnTo>
                  <a:pt x="0" y="282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9896" y="3360863"/>
            <a:ext cx="6739963" cy="1310548"/>
          </a:xfrm>
          <a:custGeom>
            <a:avLst/>
            <a:gdLst/>
            <a:ahLst/>
            <a:cxnLst/>
            <a:rect r="r" b="b" t="t" l="l"/>
            <a:pathLst>
              <a:path h="1310548" w="6739963">
                <a:moveTo>
                  <a:pt x="0" y="0"/>
                </a:moveTo>
                <a:lnTo>
                  <a:pt x="6739963" y="0"/>
                </a:lnTo>
                <a:lnTo>
                  <a:pt x="6739963" y="1310548"/>
                </a:lnTo>
                <a:lnTo>
                  <a:pt x="0" y="1310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121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OrderItemDetails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25863" y="2681412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6847" y="6162105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graphicFrame>
        <p:nvGraphicFramePr>
          <p:cNvPr name="Object 13" id="13"/>
          <p:cNvGraphicFramePr/>
          <p:nvPr/>
        </p:nvGraphicFramePr>
        <p:xfrm>
          <a:off x="1719896" y="6841555"/>
          <a:ext cx="6286500" cy="1257300"/>
        </p:xfrm>
        <a:graphic>
          <a:graphicData uri="http://schemas.openxmlformats.org/presentationml/2006/ole">
            <p:oleObj imgW="7543800" imgH="2514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8253" y="6214118"/>
            <a:ext cx="15598992" cy="2823630"/>
            <a:chOff x="0" y="0"/>
            <a:chExt cx="1435539" cy="2598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5539" cy="259852"/>
            </a:xfrm>
            <a:custGeom>
              <a:avLst/>
              <a:gdLst/>
              <a:ahLst/>
              <a:cxnLst/>
              <a:rect r="r" b="b" t="t" l="l"/>
              <a:pathLst>
                <a:path h="259852" w="1435539">
                  <a:moveTo>
                    <a:pt x="49631" y="0"/>
                  </a:moveTo>
                  <a:lnTo>
                    <a:pt x="1385909" y="0"/>
                  </a:lnTo>
                  <a:cubicBezTo>
                    <a:pt x="1399071" y="0"/>
                    <a:pt x="1411695" y="5229"/>
                    <a:pt x="1421003" y="14537"/>
                  </a:cubicBezTo>
                  <a:cubicBezTo>
                    <a:pt x="1430310" y="23844"/>
                    <a:pt x="1435539" y="36468"/>
                    <a:pt x="1435539" y="49631"/>
                  </a:cubicBezTo>
                  <a:lnTo>
                    <a:pt x="1435539" y="210221"/>
                  </a:lnTo>
                  <a:cubicBezTo>
                    <a:pt x="1435539" y="223384"/>
                    <a:pt x="1430310" y="236008"/>
                    <a:pt x="1421003" y="245316"/>
                  </a:cubicBezTo>
                  <a:cubicBezTo>
                    <a:pt x="1411695" y="254623"/>
                    <a:pt x="1399071" y="259852"/>
                    <a:pt x="1385909" y="259852"/>
                  </a:cubicBezTo>
                  <a:lnTo>
                    <a:pt x="49631" y="259852"/>
                  </a:lnTo>
                  <a:cubicBezTo>
                    <a:pt x="36468" y="259852"/>
                    <a:pt x="23844" y="254623"/>
                    <a:pt x="14537" y="245316"/>
                  </a:cubicBezTo>
                  <a:cubicBezTo>
                    <a:pt x="5229" y="236008"/>
                    <a:pt x="0" y="223384"/>
                    <a:pt x="0" y="210221"/>
                  </a:cubicBezTo>
                  <a:lnTo>
                    <a:pt x="0" y="49631"/>
                  </a:lnTo>
                  <a:cubicBezTo>
                    <a:pt x="0" y="36468"/>
                    <a:pt x="5229" y="23844"/>
                    <a:pt x="14537" y="14537"/>
                  </a:cubicBezTo>
                  <a:cubicBezTo>
                    <a:pt x="23844" y="5229"/>
                    <a:pt x="36468" y="0"/>
                    <a:pt x="49631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5539" cy="31700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72600" y="3383087"/>
            <a:ext cx="5301134" cy="2831031"/>
          </a:xfrm>
          <a:custGeom>
            <a:avLst/>
            <a:gdLst/>
            <a:ahLst/>
            <a:cxnLst/>
            <a:rect r="r" b="b" t="t" l="l"/>
            <a:pathLst>
              <a:path h="2831031" w="5301134">
                <a:moveTo>
                  <a:pt x="0" y="0"/>
                </a:moveTo>
                <a:lnTo>
                  <a:pt x="5301134" y="0"/>
                </a:lnTo>
                <a:lnTo>
                  <a:pt x="5301134" y="2831031"/>
                </a:lnTo>
                <a:lnTo>
                  <a:pt x="0" y="283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1991" y="3360863"/>
            <a:ext cx="6376765" cy="1176118"/>
          </a:xfrm>
          <a:custGeom>
            <a:avLst/>
            <a:gdLst/>
            <a:ahLst/>
            <a:cxnLst/>
            <a:rect r="r" b="b" t="t" l="l"/>
            <a:pathLst>
              <a:path h="1176118" w="6376765">
                <a:moveTo>
                  <a:pt x="0" y="0"/>
                </a:moveTo>
                <a:lnTo>
                  <a:pt x="6376765" y="0"/>
                </a:lnTo>
                <a:lnTo>
                  <a:pt x="6376765" y="1176118"/>
                </a:lnTo>
                <a:lnTo>
                  <a:pt x="0" y="1176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121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ProductReviewStats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graphicFrame>
        <p:nvGraphicFramePr>
          <p:cNvPr name="Object 11" id="11"/>
          <p:cNvGraphicFramePr/>
          <p:nvPr/>
        </p:nvGraphicFramePr>
        <p:xfrm>
          <a:off x="2293997" y="6933130"/>
          <a:ext cx="5029200" cy="1257300"/>
        </p:xfrm>
        <a:graphic>
          <a:graphicData uri="http://schemas.openxmlformats.org/presentationml/2006/ole">
            <p:oleObj imgW="6032500" imgH="2260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5863" y="2681412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6847" y="6162105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8401" y="6171063"/>
            <a:ext cx="15498844" cy="2858038"/>
            <a:chOff x="0" y="0"/>
            <a:chExt cx="1426323" cy="263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6323" cy="263019"/>
            </a:xfrm>
            <a:custGeom>
              <a:avLst/>
              <a:gdLst/>
              <a:ahLst/>
              <a:cxnLst/>
              <a:rect r="r" b="b" t="t" l="l"/>
              <a:pathLst>
                <a:path h="263019" w="1426323">
                  <a:moveTo>
                    <a:pt x="49952" y="0"/>
                  </a:moveTo>
                  <a:lnTo>
                    <a:pt x="1376372" y="0"/>
                  </a:lnTo>
                  <a:cubicBezTo>
                    <a:pt x="1389620" y="0"/>
                    <a:pt x="1402325" y="5263"/>
                    <a:pt x="1411693" y="14630"/>
                  </a:cubicBezTo>
                  <a:cubicBezTo>
                    <a:pt x="1421060" y="23998"/>
                    <a:pt x="1426323" y="36704"/>
                    <a:pt x="1426323" y="49952"/>
                  </a:cubicBezTo>
                  <a:lnTo>
                    <a:pt x="1426323" y="213067"/>
                  </a:lnTo>
                  <a:cubicBezTo>
                    <a:pt x="1426323" y="226315"/>
                    <a:pt x="1421060" y="239020"/>
                    <a:pt x="1411693" y="248388"/>
                  </a:cubicBezTo>
                  <a:cubicBezTo>
                    <a:pt x="1402325" y="257756"/>
                    <a:pt x="1389620" y="263019"/>
                    <a:pt x="1376372" y="263019"/>
                  </a:cubicBezTo>
                  <a:lnTo>
                    <a:pt x="49952" y="263019"/>
                  </a:lnTo>
                  <a:cubicBezTo>
                    <a:pt x="36704" y="263019"/>
                    <a:pt x="23998" y="257756"/>
                    <a:pt x="14630" y="248388"/>
                  </a:cubicBezTo>
                  <a:cubicBezTo>
                    <a:pt x="5263" y="239020"/>
                    <a:pt x="0" y="226315"/>
                    <a:pt x="0" y="213067"/>
                  </a:cubicBezTo>
                  <a:lnTo>
                    <a:pt x="0" y="49952"/>
                  </a:lnTo>
                  <a:cubicBezTo>
                    <a:pt x="0" y="36704"/>
                    <a:pt x="5263" y="23998"/>
                    <a:pt x="14630" y="14630"/>
                  </a:cubicBezTo>
                  <a:cubicBezTo>
                    <a:pt x="23998" y="5263"/>
                    <a:pt x="36704" y="0"/>
                    <a:pt x="49952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26323" cy="320169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0836" y="1198443"/>
            <a:ext cx="8606408" cy="1225794"/>
            <a:chOff x="0" y="0"/>
            <a:chExt cx="792028" cy="112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028" cy="112807"/>
            </a:xfrm>
            <a:custGeom>
              <a:avLst/>
              <a:gdLst/>
              <a:ahLst/>
              <a:cxnLst/>
              <a:rect r="r" b="b" t="t" l="l"/>
              <a:pathLst>
                <a:path h="112807" w="792028">
                  <a:moveTo>
                    <a:pt x="56403" y="0"/>
                  </a:moveTo>
                  <a:lnTo>
                    <a:pt x="735625" y="0"/>
                  </a:lnTo>
                  <a:cubicBezTo>
                    <a:pt x="766775" y="0"/>
                    <a:pt x="792028" y="25253"/>
                    <a:pt x="792028" y="56403"/>
                  </a:cubicBezTo>
                  <a:lnTo>
                    <a:pt x="792028" y="56403"/>
                  </a:lnTo>
                  <a:cubicBezTo>
                    <a:pt x="792028" y="71363"/>
                    <a:pt x="786085" y="85709"/>
                    <a:pt x="775508" y="96287"/>
                  </a:cubicBezTo>
                  <a:cubicBezTo>
                    <a:pt x="764930" y="106864"/>
                    <a:pt x="750584" y="112807"/>
                    <a:pt x="735625" y="112807"/>
                  </a:cubicBezTo>
                  <a:lnTo>
                    <a:pt x="56403" y="112807"/>
                  </a:lnTo>
                  <a:cubicBezTo>
                    <a:pt x="25253" y="112807"/>
                    <a:pt x="0" y="87554"/>
                    <a:pt x="0" y="56403"/>
                  </a:cubicBezTo>
                  <a:lnTo>
                    <a:pt x="0" y="56403"/>
                  </a:lnTo>
                  <a:cubicBezTo>
                    <a:pt x="0" y="25253"/>
                    <a:pt x="25253" y="0"/>
                    <a:pt x="56403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028" cy="169957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372600" y="3564864"/>
            <a:ext cx="7886700" cy="2197933"/>
          </a:xfrm>
          <a:custGeom>
            <a:avLst/>
            <a:gdLst/>
            <a:ahLst/>
            <a:cxnLst/>
            <a:rect r="r" b="b" t="t" l="l"/>
            <a:pathLst>
              <a:path h="2197933" w="7886700">
                <a:moveTo>
                  <a:pt x="0" y="0"/>
                </a:moveTo>
                <a:lnTo>
                  <a:pt x="7886700" y="0"/>
                </a:lnTo>
                <a:lnTo>
                  <a:pt x="7886700" y="2197933"/>
                </a:lnTo>
                <a:lnTo>
                  <a:pt x="0" y="219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140" y="3429582"/>
            <a:ext cx="6739963" cy="1166919"/>
          </a:xfrm>
          <a:custGeom>
            <a:avLst/>
            <a:gdLst/>
            <a:ahLst/>
            <a:cxnLst/>
            <a:rect r="r" b="b" t="t" l="l"/>
            <a:pathLst>
              <a:path h="1166919" w="6739963">
                <a:moveTo>
                  <a:pt x="0" y="0"/>
                </a:moveTo>
                <a:lnTo>
                  <a:pt x="6739962" y="0"/>
                </a:lnTo>
                <a:lnTo>
                  <a:pt x="6739962" y="1166919"/>
                </a:lnTo>
                <a:lnTo>
                  <a:pt x="0" y="116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12160" y="2681412"/>
            <a:ext cx="7400402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LatestProductReview View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30546" y="1384043"/>
            <a:ext cx="1159952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0"/>
              </a:lnSpc>
            </a:pPr>
            <a:r>
              <a:rPr lang="en-US" sz="6000" spc="-2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SQL語法涵概念層與View</a:t>
            </a:r>
          </a:p>
        </p:txBody>
      </p:sp>
      <p:graphicFrame>
        <p:nvGraphicFramePr>
          <p:cNvPr name="Object 15" id="15"/>
          <p:cNvGraphicFramePr/>
          <p:nvPr/>
        </p:nvGraphicFramePr>
        <p:xfrm>
          <a:off x="2053863" y="6771138"/>
          <a:ext cx="6286500" cy="1257300"/>
        </p:xfrm>
        <a:graphic>
          <a:graphicData uri="http://schemas.openxmlformats.org/presentationml/2006/ole">
            <p:oleObj imgW="7543800" imgH="2514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2136847" y="6162105"/>
            <a:ext cx="20318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結果範例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5863" y="2681412"/>
            <a:ext cx="101596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706473">
            <a:off x="1792402" y="1160391"/>
            <a:ext cx="5330124" cy="7966217"/>
          </a:xfrm>
          <a:custGeom>
            <a:avLst/>
            <a:gdLst/>
            <a:ahLst/>
            <a:cxnLst/>
            <a:rect r="r" b="b" t="t" l="l"/>
            <a:pathLst>
              <a:path h="7966217" w="5330124">
                <a:moveTo>
                  <a:pt x="0" y="0"/>
                </a:moveTo>
                <a:lnTo>
                  <a:pt x="5330124" y="0"/>
                </a:lnTo>
                <a:lnTo>
                  <a:pt x="5330124" y="7966218"/>
                </a:lnTo>
                <a:lnTo>
                  <a:pt x="0" y="79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237025" y="1843090"/>
            <a:ext cx="4535833" cy="1848337"/>
            <a:chOff x="0" y="0"/>
            <a:chExt cx="417422" cy="1700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7422" cy="170098"/>
            </a:xfrm>
            <a:custGeom>
              <a:avLst/>
              <a:gdLst/>
              <a:ahLst/>
              <a:cxnLst/>
              <a:rect r="r" b="b" t="t" l="l"/>
              <a:pathLst>
                <a:path h="170098" w="417422">
                  <a:moveTo>
                    <a:pt x="85049" y="0"/>
                  </a:moveTo>
                  <a:lnTo>
                    <a:pt x="332373" y="0"/>
                  </a:lnTo>
                  <a:cubicBezTo>
                    <a:pt x="354930" y="0"/>
                    <a:pt x="376562" y="8961"/>
                    <a:pt x="392512" y="24910"/>
                  </a:cubicBezTo>
                  <a:cubicBezTo>
                    <a:pt x="408462" y="40860"/>
                    <a:pt x="417422" y="62493"/>
                    <a:pt x="417422" y="85049"/>
                  </a:cubicBezTo>
                  <a:lnTo>
                    <a:pt x="417422" y="85049"/>
                  </a:lnTo>
                  <a:cubicBezTo>
                    <a:pt x="417422" y="132020"/>
                    <a:pt x="379345" y="170098"/>
                    <a:pt x="332373" y="170098"/>
                  </a:cubicBezTo>
                  <a:lnTo>
                    <a:pt x="85049" y="170098"/>
                  </a:lnTo>
                  <a:cubicBezTo>
                    <a:pt x="62493" y="170098"/>
                    <a:pt x="40860" y="161138"/>
                    <a:pt x="24910" y="145188"/>
                  </a:cubicBezTo>
                  <a:cubicBezTo>
                    <a:pt x="8961" y="129238"/>
                    <a:pt x="0" y="107606"/>
                    <a:pt x="0" y="85049"/>
                  </a:cubicBezTo>
                  <a:lnTo>
                    <a:pt x="0" y="85049"/>
                  </a:lnTo>
                  <a:cubicBezTo>
                    <a:pt x="0" y="62493"/>
                    <a:pt x="8961" y="40860"/>
                    <a:pt x="24910" y="24910"/>
                  </a:cubicBezTo>
                  <a:cubicBezTo>
                    <a:pt x="40860" y="8961"/>
                    <a:pt x="62493" y="0"/>
                    <a:pt x="8504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17422" cy="227248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55676" y="4041580"/>
            <a:ext cx="5532367" cy="4164364"/>
          </a:xfrm>
          <a:custGeom>
            <a:avLst/>
            <a:gdLst/>
            <a:ahLst/>
            <a:cxnLst/>
            <a:rect r="r" b="b" t="t" l="l"/>
            <a:pathLst>
              <a:path h="4164364" w="5532367">
                <a:moveTo>
                  <a:pt x="0" y="0"/>
                </a:moveTo>
                <a:lnTo>
                  <a:pt x="5532367" y="0"/>
                </a:lnTo>
                <a:lnTo>
                  <a:pt x="5532367" y="4164363"/>
                </a:lnTo>
                <a:lnTo>
                  <a:pt x="0" y="416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7852" y="4380278"/>
            <a:ext cx="7400402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本專題旨在設計一個資料庫，用於支援電商平台的基本與進階功能，包括商品管理、訂單處理、顧客評論與使用者角色分級等，並最終以 SQL 進行實作。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1859" y="2263640"/>
            <a:ext cx="11599527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7899" spc="-3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5676" y="361249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0893" y="680484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5467" y="3087775"/>
            <a:ext cx="11157067" cy="636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0"/>
              </a:lnSpc>
            </a:pPr>
            <a:r>
              <a:rPr lang="en-US" sz="20000" spc="-720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  <a:p>
            <a:pPr algn="ctr">
              <a:lnSpc>
                <a:spcPts val="104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57" y="1028700"/>
            <a:ext cx="19364240" cy="8229600"/>
            <a:chOff x="0" y="0"/>
            <a:chExt cx="1730925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925" cy="735625"/>
            </a:xfrm>
            <a:custGeom>
              <a:avLst/>
              <a:gdLst/>
              <a:ahLst/>
              <a:cxnLst/>
              <a:rect r="r" b="b" t="t" l="l"/>
              <a:pathLst>
                <a:path h="735625" w="1730925">
                  <a:moveTo>
                    <a:pt x="39980" y="0"/>
                  </a:moveTo>
                  <a:lnTo>
                    <a:pt x="1690944" y="0"/>
                  </a:lnTo>
                  <a:cubicBezTo>
                    <a:pt x="1713025" y="0"/>
                    <a:pt x="1730925" y="17900"/>
                    <a:pt x="1730925" y="39980"/>
                  </a:cubicBezTo>
                  <a:lnTo>
                    <a:pt x="1730925" y="695645"/>
                  </a:lnTo>
                  <a:cubicBezTo>
                    <a:pt x="1730925" y="706248"/>
                    <a:pt x="1726713" y="716417"/>
                    <a:pt x="1719215" y="723915"/>
                  </a:cubicBezTo>
                  <a:cubicBezTo>
                    <a:pt x="1711717" y="731413"/>
                    <a:pt x="1701548" y="735625"/>
                    <a:pt x="1690944" y="735625"/>
                  </a:cubicBezTo>
                  <a:lnTo>
                    <a:pt x="39980" y="735625"/>
                  </a:lnTo>
                  <a:cubicBezTo>
                    <a:pt x="29377" y="735625"/>
                    <a:pt x="19208" y="731413"/>
                    <a:pt x="11710" y="723915"/>
                  </a:cubicBezTo>
                  <a:cubicBezTo>
                    <a:pt x="4212" y="716417"/>
                    <a:pt x="0" y="706248"/>
                    <a:pt x="0" y="69564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30925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7626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76264" y="4241702"/>
            <a:ext cx="6837991" cy="5016598"/>
            <a:chOff x="0" y="0"/>
            <a:chExt cx="1800952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476264" y="1028700"/>
            <a:ext cx="6837991" cy="5016598"/>
            <a:chOff x="0" y="0"/>
            <a:chExt cx="1800952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26653" y="2726760"/>
            <a:ext cx="12632647" cy="2796159"/>
            <a:chOff x="0" y="0"/>
            <a:chExt cx="3327117" cy="736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27117" cy="736437"/>
            </a:xfrm>
            <a:custGeom>
              <a:avLst/>
              <a:gdLst/>
              <a:ahLst/>
              <a:cxnLst/>
              <a:rect r="r" b="b" t="t" l="l"/>
              <a:pathLst>
                <a:path h="736437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675152"/>
                  </a:lnTo>
                  <a:cubicBezTo>
                    <a:pt x="3327117" y="708999"/>
                    <a:pt x="3299678" y="736437"/>
                    <a:pt x="3265832" y="736437"/>
                  </a:cubicBezTo>
                  <a:lnTo>
                    <a:pt x="61285" y="736437"/>
                  </a:lnTo>
                  <a:cubicBezTo>
                    <a:pt x="27438" y="736437"/>
                    <a:pt x="0" y="708999"/>
                    <a:pt x="0" y="675152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327117" cy="803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🛒 應用情境：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本系統模擬一個電商平台（如蝦皮），讓賣家能夠上架商品、管理訂單，買家能夠註冊帳號、瀏覽商品、下訂單與付款，並提供評價功能。系統亦包含後台管理員可監控整體平台狀況。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26653" y="1457675"/>
            <a:ext cx="9034694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55853" y="1689257"/>
            <a:ext cx="5338376" cy="6908486"/>
          </a:xfrm>
          <a:custGeom>
            <a:avLst/>
            <a:gdLst/>
            <a:ahLst/>
            <a:cxnLst/>
            <a:rect r="r" b="b" t="t" l="l"/>
            <a:pathLst>
              <a:path h="6908486" w="5338376">
                <a:moveTo>
                  <a:pt x="0" y="0"/>
                </a:moveTo>
                <a:lnTo>
                  <a:pt x="5338376" y="0"/>
                </a:lnTo>
                <a:lnTo>
                  <a:pt x="5338376" y="6908486"/>
                </a:lnTo>
                <a:lnTo>
                  <a:pt x="0" y="69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6909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626653" y="5848019"/>
            <a:ext cx="12632647" cy="3103607"/>
            <a:chOff x="0" y="0"/>
            <a:chExt cx="3327117" cy="8174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27117" cy="817411"/>
            </a:xfrm>
            <a:custGeom>
              <a:avLst/>
              <a:gdLst/>
              <a:ahLst/>
              <a:cxnLst/>
              <a:rect r="r" b="b" t="t" l="l"/>
              <a:pathLst>
                <a:path h="817411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756126"/>
                  </a:lnTo>
                  <a:cubicBezTo>
                    <a:pt x="3327117" y="772380"/>
                    <a:pt x="3320660" y="787968"/>
                    <a:pt x="3309167" y="799461"/>
                  </a:cubicBezTo>
                  <a:cubicBezTo>
                    <a:pt x="3297674" y="810954"/>
                    <a:pt x="3282085" y="817411"/>
                    <a:pt x="3265832" y="817411"/>
                  </a:cubicBezTo>
                  <a:lnTo>
                    <a:pt x="61285" y="817411"/>
                  </a:lnTo>
                  <a:cubicBezTo>
                    <a:pt x="27438" y="817411"/>
                    <a:pt x="0" y="789973"/>
                    <a:pt x="0" y="756126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327117" cy="903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👤 使用者角色：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顧客：註冊 / 瀏覽商品 / 下單 / 評價商品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賣家：上架商品 / 管理庫存 / 查看訂單</a:t>
              </a:r>
            </a:p>
            <a:p>
              <a:pPr algn="l"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管理員：管理用戶 / 商品 / 訂單狀態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5DEEE"/>
            </a:solidFill>
            <a:ln w="28575" cap="rnd">
              <a:solidFill>
                <a:srgbClr val="201D2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177258" y="2444552"/>
          <a:ext cx="11933483" cy="6209812"/>
        </p:xfrm>
        <a:graphic>
          <a:graphicData uri="http://schemas.openxmlformats.org/drawingml/2006/table">
            <a:tbl>
              <a:tblPr/>
              <a:tblGrid>
                <a:gridCol w="1693882"/>
                <a:gridCol w="10239601"/>
              </a:tblGrid>
              <a:tr h="1388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使用者角色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3"/>
                        </a:lnSpc>
                        <a:defRPr/>
                      </a:pPr>
                      <a:r>
                        <a:rPr lang="en-US" sz="250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使用案例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買家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註冊/登入、瀏覽商品、加入購物車、下單、付款、查看訂單、評價商品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賣家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註冊/登入、上架商品、修改商品資訊、查看訂單、出貨、查看評論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管理員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查看平台交易記錄、管理用戶帳號、下架不當商品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201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17288" y="1320108"/>
            <a:ext cx="11821678" cy="170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6900" spc="-324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主要使用案例 Use Cases</a:t>
            </a:r>
          </a:p>
          <a:p>
            <a:pPr algn="l">
              <a:lnSpc>
                <a:spcPts val="64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972168" y="2285244"/>
          <a:ext cx="2514600" cy="1676400"/>
        </p:xfrm>
        <a:graphic>
          <a:graphicData uri="http://schemas.openxmlformats.org/presentationml/2006/ole">
            <p:oleObj imgW="3009900" imgH="217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Customer（買家）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972168" y="2285244"/>
          <a:ext cx="2514600" cy="1676400"/>
        </p:xfrm>
        <a:graphic>
          <a:graphicData uri="http://schemas.openxmlformats.org/presentationml/2006/ole">
            <p:oleObj imgW="3009900" imgH="217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Seller（賣家）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972168" y="2875177"/>
          <a:ext cx="2514600" cy="1676400"/>
        </p:xfrm>
        <a:graphic>
          <a:graphicData uri="http://schemas.openxmlformats.org/presentationml/2006/ole">
            <p:oleObj imgW="3009900" imgH="217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Admin（管理員）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649" y="548181"/>
            <a:ext cx="17191639" cy="9275436"/>
            <a:chOff x="0" y="0"/>
            <a:chExt cx="1536721" cy="829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721" cy="829110"/>
            </a:xfrm>
            <a:custGeom>
              <a:avLst/>
              <a:gdLst/>
              <a:ahLst/>
              <a:cxnLst/>
              <a:rect r="r" b="b" t="t" l="l"/>
              <a:pathLst>
                <a:path h="829110" w="1536721">
                  <a:moveTo>
                    <a:pt x="45033" y="0"/>
                  </a:moveTo>
                  <a:lnTo>
                    <a:pt x="1491688" y="0"/>
                  </a:lnTo>
                  <a:cubicBezTo>
                    <a:pt x="1503632" y="0"/>
                    <a:pt x="1515086" y="4745"/>
                    <a:pt x="1523531" y="13190"/>
                  </a:cubicBezTo>
                  <a:cubicBezTo>
                    <a:pt x="1531977" y="21635"/>
                    <a:pt x="1536721" y="33090"/>
                    <a:pt x="1536721" y="45033"/>
                  </a:cubicBezTo>
                  <a:lnTo>
                    <a:pt x="1536721" y="784077"/>
                  </a:lnTo>
                  <a:cubicBezTo>
                    <a:pt x="1536721" y="796020"/>
                    <a:pt x="1531977" y="807475"/>
                    <a:pt x="1523531" y="815920"/>
                  </a:cubicBezTo>
                  <a:cubicBezTo>
                    <a:pt x="1515086" y="824365"/>
                    <a:pt x="1503632" y="829110"/>
                    <a:pt x="1491688" y="829110"/>
                  </a:cubicBezTo>
                  <a:lnTo>
                    <a:pt x="45033" y="829110"/>
                  </a:lnTo>
                  <a:cubicBezTo>
                    <a:pt x="33090" y="829110"/>
                    <a:pt x="21635" y="824365"/>
                    <a:pt x="13190" y="815920"/>
                  </a:cubicBezTo>
                  <a:cubicBezTo>
                    <a:pt x="4745" y="807475"/>
                    <a:pt x="0" y="796020"/>
                    <a:pt x="0" y="784077"/>
                  </a:cubicBezTo>
                  <a:lnTo>
                    <a:pt x="0" y="45033"/>
                  </a:lnTo>
                  <a:cubicBezTo>
                    <a:pt x="0" y="33090"/>
                    <a:pt x="4745" y="21635"/>
                    <a:pt x="13190" y="13190"/>
                  </a:cubicBezTo>
                  <a:cubicBezTo>
                    <a:pt x="21635" y="4745"/>
                    <a:pt x="33090" y="0"/>
                    <a:pt x="45033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721" cy="886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32698" y="800195"/>
            <a:ext cx="5126602" cy="718971"/>
            <a:chOff x="0" y="0"/>
            <a:chExt cx="1350216" cy="189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0216" cy="189359"/>
            </a:xfrm>
            <a:custGeom>
              <a:avLst/>
              <a:gdLst/>
              <a:ahLst/>
              <a:cxnLst/>
              <a:rect r="r" b="b" t="t" l="l"/>
              <a:pathLst>
                <a:path h="189359" w="1350216">
                  <a:moveTo>
                    <a:pt x="94679" y="0"/>
                  </a:moveTo>
                  <a:lnTo>
                    <a:pt x="1255537" y="0"/>
                  </a:lnTo>
                  <a:cubicBezTo>
                    <a:pt x="1307827" y="0"/>
                    <a:pt x="1350216" y="42389"/>
                    <a:pt x="1350216" y="94679"/>
                  </a:cubicBezTo>
                  <a:lnTo>
                    <a:pt x="1350216" y="94679"/>
                  </a:lnTo>
                  <a:cubicBezTo>
                    <a:pt x="1350216" y="119790"/>
                    <a:pt x="1340241" y="143872"/>
                    <a:pt x="1322485" y="161628"/>
                  </a:cubicBezTo>
                  <a:cubicBezTo>
                    <a:pt x="1304729" y="179383"/>
                    <a:pt x="1280647" y="189359"/>
                    <a:pt x="1255537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50216" cy="256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Product（商品）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715415"/>
            <a:ext cx="6445023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028700" y="1866684"/>
          <a:ext cx="2514600" cy="2933700"/>
        </p:xfrm>
        <a:graphic>
          <a:graphicData uri="http://schemas.openxmlformats.org/presentationml/2006/ole">
            <p:oleObj imgW="3098800" imgH="3517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DAGivp69-gc</dc:identifier>
  <dcterms:modified xsi:type="dcterms:W3CDTF">2011-08-01T06:04:30Z</dcterms:modified>
  <cp:revision>1</cp:revision>
  <dc:title>Final Project Part I</dc:title>
</cp:coreProperties>
</file>